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278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82" r:id="rId22"/>
    <p:sldId id="298" r:id="rId23"/>
    <p:sldId id="297" r:id="rId24"/>
    <p:sldId id="299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>
        <p:scale>
          <a:sx n="100" d="100"/>
          <a:sy n="100" d="100"/>
        </p:scale>
        <p:origin x="12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17/02/2024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17/02/2024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17/02/2024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932" y="4082582"/>
            <a:ext cx="5975048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>
                <a:solidFill>
                  <a:srgbClr val="FFFFFF"/>
                </a:solidFill>
              </a:rPr>
              <a:t>Transportation Network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932" y="5106218"/>
            <a:ext cx="5268177" cy="531866"/>
          </a:xfrm>
        </p:spPr>
        <p:txBody>
          <a:bodyPr rtlCol="0">
            <a:normAutofit fontScale="85000"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>
                <a:solidFill>
                  <a:srgbClr val="FFFFFF"/>
                </a:solidFill>
              </a:rPr>
              <a:t>Analisi della struttura e vulnerabilità di </a:t>
            </a:r>
            <a:r>
              <a:rPr lang="it-IT" sz="1800" dirty="0" err="1">
                <a:solidFill>
                  <a:srgbClr val="FFFFFF"/>
                </a:solidFill>
              </a:rPr>
              <a:t>Deuthesche</a:t>
            </a:r>
            <a:r>
              <a:rPr lang="it-IT" sz="1800" dirty="0">
                <a:solidFill>
                  <a:srgbClr val="FFFFFF"/>
                </a:solidFill>
              </a:rPr>
              <a:t> </a:t>
            </a:r>
            <a:r>
              <a:rPr lang="it-IT" sz="1800" dirty="0" err="1">
                <a:solidFill>
                  <a:srgbClr val="FFFFFF"/>
                </a:solidFill>
              </a:rPr>
              <a:t>Bahn</a:t>
            </a:r>
            <a:endParaRPr lang="it-IT" sz="1800" dirty="0">
              <a:solidFill>
                <a:srgbClr val="FFFFFF"/>
              </a:solidFill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95651A4-26DA-B393-57EB-F3CB5C9EED66}"/>
              </a:ext>
            </a:extLst>
          </p:cNvPr>
          <p:cNvSpPr txBox="1">
            <a:spLocks/>
          </p:cNvSpPr>
          <p:nvPr/>
        </p:nvSpPr>
        <p:spPr>
          <a:xfrm>
            <a:off x="6216932" y="563808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it-IT" sz="1400" dirty="0">
                <a:solidFill>
                  <a:srgbClr val="FFFFFF"/>
                </a:solidFill>
              </a:rPr>
              <a:t>A cura di </a:t>
            </a:r>
            <a:r>
              <a:rPr lang="it-IT" sz="1400">
                <a:solidFill>
                  <a:srgbClr val="FFFFFF"/>
                </a:solidFill>
              </a:rPr>
              <a:t>Poli Luca 852027.</a:t>
            </a:r>
            <a:endParaRPr lang="it-IT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89B0-423B-E80B-2BF5-8B37E45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930A0-660A-A947-34A3-48DFF017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INDEX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7D73C9-DB42-8D31-54F1-566C886E0B02}"/>
              </a:ext>
            </a:extLst>
          </p:cNvPr>
          <p:cNvSpPr txBox="1"/>
          <p:nvPr/>
        </p:nvSpPr>
        <p:spPr>
          <a:xfrm>
            <a:off x="1835343" y="5030880"/>
            <a:ext cx="852131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Calcolata dalla media pesata delle centralità relative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Misura complessiva unica per l’importanza di un nodo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40FE88-67C2-F231-B168-EF40EAEB9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r="229"/>
          <a:stretch/>
        </p:blipFill>
        <p:spPr bwMode="auto">
          <a:xfrm>
            <a:off x="1584463" y="2507410"/>
            <a:ext cx="9793779" cy="1843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278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06BF-3861-8E68-3FBD-D43C1BD5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AAA96-EB77-7E49-F109-B6C11DFF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Rete nel complesso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28C741-BDF9-ACB9-BD9B-B7927DC16DB7}"/>
              </a:ext>
            </a:extLst>
          </p:cNvPr>
          <p:cNvSpPr txBox="1"/>
          <p:nvPr/>
        </p:nvSpPr>
        <p:spPr>
          <a:xfrm>
            <a:off x="1365636" y="2508825"/>
            <a:ext cx="473036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Rete quasi completamente connessa (G.C. quasi ~1)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Grado medio = ~5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Densità bassa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Centralità media = ~ 0.2</a:t>
            </a:r>
          </a:p>
        </p:txBody>
      </p:sp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608F15D-C6C6-2D45-066A-49731474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39" y="1911163"/>
            <a:ext cx="5488834" cy="33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9FB2-7C26-9B64-72C8-2B6A366F6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279BA6-5F9D-0782-8FE6-CFFF6E9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Mappa delle stazioni</a:t>
            </a:r>
          </a:p>
        </p:txBody>
      </p:sp>
      <p:pic>
        <p:nvPicPr>
          <p:cNvPr id="8" name="Immagine 7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3884192D-F926-315C-F19B-074D5FB73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6"/>
          <a:stretch/>
        </p:blipFill>
        <p:spPr>
          <a:xfrm>
            <a:off x="1836394" y="1771650"/>
            <a:ext cx="9541848" cy="3733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28295E-E37D-B002-A4C7-1D1D39541F70}"/>
              </a:ext>
            </a:extLst>
          </p:cNvPr>
          <p:cNvSpPr txBox="1"/>
          <p:nvPr/>
        </p:nvSpPr>
        <p:spPr>
          <a:xfrm>
            <a:off x="1708250" y="5745429"/>
            <a:ext cx="473036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Maggior parte degli hub in Germania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836790-9CC0-58B2-43DD-F3F1261DBC4C}"/>
              </a:ext>
            </a:extLst>
          </p:cNvPr>
          <p:cNvSpPr txBox="1"/>
          <p:nvPr/>
        </p:nvSpPr>
        <p:spPr>
          <a:xfrm>
            <a:off x="6714553" y="5745429"/>
            <a:ext cx="473036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Hub più importante ad Hannover</a:t>
            </a:r>
          </a:p>
        </p:txBody>
      </p:sp>
    </p:spTree>
    <p:extLst>
      <p:ext uri="{BB962C8B-B14F-4D97-AF65-F5344CB8AC3E}">
        <p14:creationId xmlns:p14="http://schemas.microsoft.com/office/powerpoint/2010/main" val="129002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1B1D-0AE1-6851-F411-CDF2FE3A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E390A8-4E1A-7A37-4A62-CC18EB566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Simulazione di Attacco</a:t>
            </a:r>
          </a:p>
        </p:txBody>
      </p:sp>
    </p:spTree>
    <p:extLst>
      <p:ext uri="{BB962C8B-B14F-4D97-AF65-F5344CB8AC3E}">
        <p14:creationId xmlns:p14="http://schemas.microsoft.com/office/powerpoint/2010/main" val="201985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CC293-4A8D-8F60-760A-346A3459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B923C-E108-33AE-7926-D0EB9690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Definizione e criteri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507483-477C-EAAF-23D4-DCBD7C2315D0}"/>
              </a:ext>
            </a:extLst>
          </p:cNvPr>
          <p:cNvSpPr txBox="1"/>
          <p:nvPr/>
        </p:nvSpPr>
        <p:spPr>
          <a:xfrm>
            <a:off x="1434794" y="2227806"/>
            <a:ext cx="406311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Processo iterativo in cui si rimuovono uno o più nodi, per poi valutarne l’impatto sulla rete.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Criterio di scelta: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Nodi con centralità maggiore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5E8DC2-459F-3A2D-5A0F-32F51EE43399}"/>
              </a:ext>
            </a:extLst>
          </p:cNvPr>
          <p:cNvSpPr txBox="1"/>
          <p:nvPr/>
        </p:nvSpPr>
        <p:spPr>
          <a:xfrm>
            <a:off x="6923683" y="2227806"/>
            <a:ext cx="406311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Metriche di valutazione:</a:t>
            </a:r>
          </a:p>
          <a:p>
            <a:pPr algn="ctr">
              <a:lnSpc>
                <a:spcPct val="150000"/>
              </a:lnSpc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Strong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Weak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Average Centrality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0647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32451-9E81-10C3-DE85-AA31929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BA07C7-586A-24CD-D9B7-9306CE7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Simulazione Random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439183-46D8-B954-DA2C-E9B08EB05059}"/>
              </a:ext>
            </a:extLst>
          </p:cNvPr>
          <p:cNvSpPr txBox="1"/>
          <p:nvPr/>
        </p:nvSpPr>
        <p:spPr>
          <a:xfrm>
            <a:off x="1835343" y="5030879"/>
            <a:ext cx="852131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Dopo la rimozione del 10%, centralità e connettività rimangono all’85%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Connettività scende progressivamente, raggiungendo i minimi dopo il 50%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Basso impatto dal momento che la rete è molto connessa (e gli hub sono pochi)</a:t>
            </a:r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E94A9CD-61CF-FD7B-EDAC-92815E6EE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7" t="16315" r="1022" b="3712"/>
          <a:stretch/>
        </p:blipFill>
        <p:spPr>
          <a:xfrm>
            <a:off x="1171575" y="1755775"/>
            <a:ext cx="10668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A287-6BA1-156A-EDED-6EE3BE17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B26CE-1DCA-34F3-7923-67287FBE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Simulazione Cent. Degree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D177D2-CEDC-F7A7-683F-5D763A2B1CE3}"/>
              </a:ext>
            </a:extLst>
          </p:cNvPr>
          <p:cNvSpPr txBox="1"/>
          <p:nvPr/>
        </p:nvSpPr>
        <p:spPr>
          <a:xfrm>
            <a:off x="1835343" y="5030879"/>
            <a:ext cx="852131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Dopo la rimozione del 2%, la connettività è già al 35%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Centralità scende progressivamente fino al 35% dei nodi rimossi, dopodiché collassa a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Impatto molto significativo</a:t>
            </a: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0843260-6BB9-5408-70D8-C94D61247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" t="18077" b="2810"/>
          <a:stretch/>
        </p:blipFill>
        <p:spPr>
          <a:xfrm>
            <a:off x="1266825" y="1780756"/>
            <a:ext cx="10700137" cy="30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0C24-B2DF-CDA9-D5BB-1A3A7CCD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5138E7-B98A-1697-4BE4-0981162C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Analisi complessiva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215A5D-E4A2-1661-14D0-6D51D4B634ED}"/>
              </a:ext>
            </a:extLst>
          </p:cNvPr>
          <p:cNvSpPr txBox="1"/>
          <p:nvPr/>
        </p:nvSpPr>
        <p:spPr>
          <a:xfrm>
            <a:off x="2130618" y="5312078"/>
            <a:ext cx="852131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Ogni attacco, dopo al massimo 12 step (168 nodi), porta la rete allo stato terminale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Centrality, Degree, </a:t>
            </a:r>
            <a:r>
              <a:rPr lang="it-IT" sz="1400" dirty="0" err="1">
                <a:latin typeface="Arial" panose="020B0604020202020204" pitchFamily="34" charset="0"/>
                <a:cs typeface="Arial" panose="020B0604020202020204" pitchFamily="34" charset="0"/>
              </a:rPr>
              <a:t>Betweenes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, Closeness e PageRank sono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Eigenvector, Clustering e Random hanno un impatto minore</a:t>
            </a:r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AC9805E-5183-9100-47B3-E2077CC33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18050" r="3515" b="5675"/>
          <a:stretch/>
        </p:blipFill>
        <p:spPr>
          <a:xfrm>
            <a:off x="1493733" y="2505142"/>
            <a:ext cx="9756412" cy="27110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9F4C60-7FED-A7E6-573D-EDC8DB83B8A7}"/>
              </a:ext>
            </a:extLst>
          </p:cNvPr>
          <p:cNvSpPr txBox="1"/>
          <p:nvPr/>
        </p:nvSpPr>
        <p:spPr>
          <a:xfrm>
            <a:off x="1997266" y="1563536"/>
            <a:ext cx="892790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Calcolo del Dead Timestep: numero di step di rimozione dopo i quali la rete viene considerata non più attiva.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67B2F8-B1BD-7A6C-A54D-39BBB0A86225}"/>
              </a:ext>
            </a:extLst>
          </p:cNvPr>
          <p:cNvSpPr txBox="1"/>
          <p:nvPr/>
        </p:nvSpPr>
        <p:spPr>
          <a:xfrm>
            <a:off x="2130618" y="2036786"/>
            <a:ext cx="261283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Metrica: Strong G.C.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E79C56-2D01-6143-5436-CD5BBCB419B2}"/>
              </a:ext>
            </a:extLst>
          </p:cNvPr>
          <p:cNvSpPr txBox="1"/>
          <p:nvPr/>
        </p:nvSpPr>
        <p:spPr>
          <a:xfrm>
            <a:off x="9280741" y="2035222"/>
            <a:ext cx="171110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Soglia: 20%</a:t>
            </a:r>
          </a:p>
        </p:txBody>
      </p:sp>
    </p:spTree>
    <p:extLst>
      <p:ext uri="{BB962C8B-B14F-4D97-AF65-F5344CB8AC3E}">
        <p14:creationId xmlns:p14="http://schemas.microsoft.com/office/powerpoint/2010/main" val="134851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CCD691-2ECD-672B-7C90-DA2E4D475664}"/>
              </a:ext>
            </a:extLst>
          </p:cNvPr>
          <p:cNvSpPr txBox="1"/>
          <p:nvPr/>
        </p:nvSpPr>
        <p:spPr>
          <a:xfrm>
            <a:off x="1365635" y="2301241"/>
            <a:ext cx="9724702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La rete è robusta ad attacchi randomici, ma è vulnerabile ad attacchi mirati.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Le migliori statistiche per valutare l’impatto sono: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Strong  (o Weak) G.C. per la connettività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Centralità media per l’importanza dei nodi rimanenti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Gli attacchi con maggior impatto sulla connettività </a:t>
            </a: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sono Degree, Betweenness, Closeness e PageRank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Il miglior attacco per la centralità è il tipo Clustering</a:t>
            </a:r>
            <a:endParaRPr lang="it-IT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83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AC2B-F2C8-C547-3DDE-CDB602FD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5A104-0A38-E7BB-B2CB-B401C2AEB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09093"/>
            <a:ext cx="8361229" cy="2839813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Conclusioni finali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81012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Presentazione dei GTFS</a:t>
            </a:r>
          </a:p>
        </p:txBody>
      </p:sp>
    </p:spTree>
    <p:extLst>
      <p:ext uri="{BB962C8B-B14F-4D97-AF65-F5344CB8AC3E}">
        <p14:creationId xmlns:p14="http://schemas.microsoft.com/office/powerpoint/2010/main" val="86258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32B3-C2DD-1164-B6EB-2385BBBB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FA879D-1971-9671-02AB-3022F84F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Conclusioni finali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6509CE-8C44-883E-722D-520A105CD9A2}"/>
              </a:ext>
            </a:extLst>
          </p:cNvPr>
          <p:cNvSpPr txBox="1"/>
          <p:nvPr/>
        </p:nvSpPr>
        <p:spPr>
          <a:xfrm>
            <a:off x="1452724" y="2234566"/>
            <a:ext cx="972470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La rete è molto connessa ed estesa.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Presenta pochi hub centrali e molti nodi periferici.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Vulnerabile ad attacchi mirati.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Le Migliori statistiche di valutazione per gli attacchi sono la dimensione della G.C. e la centralità di Media</a:t>
            </a:r>
          </a:p>
        </p:txBody>
      </p:sp>
    </p:spTree>
    <p:extLst>
      <p:ext uri="{BB962C8B-B14F-4D97-AF65-F5344CB8AC3E}">
        <p14:creationId xmlns:p14="http://schemas.microsoft.com/office/powerpoint/2010/main" val="330537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9AA7B-797A-0335-D092-FBCCE789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AC4682-39A1-7C9A-04DA-C5BF2DC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504FCD-69C6-BB26-7EE2-DC22A2CF30B4}"/>
              </a:ext>
            </a:extLst>
          </p:cNvPr>
          <p:cNvSpPr txBox="1"/>
          <p:nvPr/>
        </p:nvSpPr>
        <p:spPr>
          <a:xfrm>
            <a:off x="1452724" y="2234566"/>
            <a:ext cx="972470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Analisi della centralità con altri elementi degli archi (tempo di percorrenza, capienza, ec..).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Altri tipi di attacchi ai nodi, con nuovi criteri.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Attacchi sugli archi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Estensione della Dashboard per lavorare su un qualsiasi GTFS</a:t>
            </a:r>
          </a:p>
        </p:txBody>
      </p:sp>
    </p:spTree>
    <p:extLst>
      <p:ext uri="{BB962C8B-B14F-4D97-AF65-F5344CB8AC3E}">
        <p14:creationId xmlns:p14="http://schemas.microsoft.com/office/powerpoint/2010/main" val="243915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GTFS: Cosa sono?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A4330E-311C-30D2-E4DB-E4DB1EFCF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" b="-715"/>
          <a:stretch/>
        </p:blipFill>
        <p:spPr bwMode="auto">
          <a:xfrm>
            <a:off x="6707590" y="2252572"/>
            <a:ext cx="5025794" cy="31290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693A07-491D-7B95-B502-2B30B5B365CA}"/>
              </a:ext>
            </a:extLst>
          </p:cNvPr>
          <p:cNvSpPr txBox="1"/>
          <p:nvPr/>
        </p:nvSpPr>
        <p:spPr>
          <a:xfrm>
            <a:off x="1508511" y="1926838"/>
            <a:ext cx="458748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Formato standardizzato di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Definito da Google.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Rappresenta una rete di trasporti, mendiate diversi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 la mia analisi, i più importanti sono stati: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Stops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per i nodi.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Trips 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stop_times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per gli archi.</a:t>
            </a:r>
          </a:p>
        </p:txBody>
      </p:sp>
    </p:spTree>
    <p:extLst>
      <p:ext uri="{BB962C8B-B14F-4D97-AF65-F5344CB8AC3E}">
        <p14:creationId xmlns:p14="http://schemas.microsoft.com/office/powerpoint/2010/main" val="341165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ACD5E-9920-6AA2-670F-9B017DB1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480D5-F830-680B-19F1-F1C5CC17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GTFS: Quale ho scelto: Deutsche </a:t>
            </a:r>
            <a:r>
              <a:rPr lang="it-IT" sz="3200" b="1" cap="all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Bahn</a:t>
            </a:r>
            <a:endParaRPr lang="it-IT" sz="3200" b="1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408CBE-D63C-3BE4-CF77-4B0B4E397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" b="520"/>
          <a:stretch/>
        </p:blipFill>
        <p:spPr bwMode="auto">
          <a:xfrm>
            <a:off x="6686601" y="1585821"/>
            <a:ext cx="4691641" cy="46197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470525-4A95-0E56-DA0E-97619FECDCF0}"/>
              </a:ext>
            </a:extLst>
          </p:cNvPr>
          <p:cNvSpPr txBox="1"/>
          <p:nvPr/>
        </p:nvSpPr>
        <p:spPr>
          <a:xfrm>
            <a:off x="1365635" y="1720531"/>
            <a:ext cx="4244589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Dopo aver brevemente analizzato diversi GTFS Italiani ed Europei, ho scelto quello di Deutsche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Bahn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Rete ferroviaria tedesca,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475 stazioni.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1200 linee.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Scelta per la sua: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Estensione e complessità.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Presenza di linee locali, regionali e a lunga distanza.</a:t>
            </a:r>
          </a:p>
        </p:txBody>
      </p:sp>
    </p:spTree>
    <p:extLst>
      <p:ext uri="{BB962C8B-B14F-4D97-AF65-F5344CB8AC3E}">
        <p14:creationId xmlns:p14="http://schemas.microsoft.com/office/powerpoint/2010/main" val="76745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2EE6-5A6F-9E21-1F4C-898F6419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17BB5-1521-D807-00C6-51E1911E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Strutturale</a:t>
            </a:r>
          </a:p>
        </p:txBody>
      </p:sp>
    </p:spTree>
    <p:extLst>
      <p:ext uri="{BB962C8B-B14F-4D97-AF65-F5344CB8AC3E}">
        <p14:creationId xmlns:p14="http://schemas.microsoft.com/office/powerpoint/2010/main" val="336495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2118-2978-7272-68DF-629166D3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C2B948-C207-A276-3B90-762324CC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Metriche Adottate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C6F3A6-4AEA-E5C7-1DF6-8190C040A97F}"/>
              </a:ext>
            </a:extLst>
          </p:cNvPr>
          <p:cNvSpPr txBox="1"/>
          <p:nvPr/>
        </p:nvSpPr>
        <p:spPr>
          <a:xfrm>
            <a:off x="1309976" y="2832577"/>
            <a:ext cx="4118776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Degree (CD)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Betweenness (CB)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Closeness (CC)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Eigenvector (CE)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Clustering Coefficient (CCC)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PageRank (CP)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D6A5B9-8856-C6E0-D135-1B44C07BA918}"/>
              </a:ext>
            </a:extLst>
          </p:cNvPr>
          <p:cNvSpPr txBox="1"/>
          <p:nvPr/>
        </p:nvSpPr>
        <p:spPr>
          <a:xfrm>
            <a:off x="1365636" y="2227806"/>
            <a:ext cx="406311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Per il singolo nodo: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810D37-0A9B-8B3E-DD9D-7D4728CEDB6E}"/>
              </a:ext>
            </a:extLst>
          </p:cNvPr>
          <p:cNvSpPr txBox="1"/>
          <p:nvPr/>
        </p:nvSpPr>
        <p:spPr>
          <a:xfrm>
            <a:off x="3248438" y="5834895"/>
            <a:ext cx="569512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Nota: Le statistiche sono pesate mediante la lunghezza degli archi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9011A2-BA66-4E06-66EF-4320C77587E7}"/>
              </a:ext>
            </a:extLst>
          </p:cNvPr>
          <p:cNvSpPr txBox="1"/>
          <p:nvPr/>
        </p:nvSpPr>
        <p:spPr>
          <a:xfrm>
            <a:off x="6818908" y="3201908"/>
            <a:ext cx="4118776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Average Degree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Strong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Weak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Centralityù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175E8A-DC7F-0039-A646-B67304D67768}"/>
              </a:ext>
            </a:extLst>
          </p:cNvPr>
          <p:cNvSpPr txBox="1"/>
          <p:nvPr/>
        </p:nvSpPr>
        <p:spPr>
          <a:xfrm>
            <a:off x="6818908" y="2227806"/>
            <a:ext cx="406311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Per la rete complessiva:</a:t>
            </a:r>
          </a:p>
        </p:txBody>
      </p:sp>
    </p:spTree>
    <p:extLst>
      <p:ext uri="{BB962C8B-B14F-4D97-AF65-F5344CB8AC3E}">
        <p14:creationId xmlns:p14="http://schemas.microsoft.com/office/powerpoint/2010/main" val="63450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80CF-FB8C-3AB0-0BF9-3B64A18A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3C161-E74F-C670-8EB4-748019A0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Distribuzione del grado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4EA99A-99A5-9B5D-8E9B-A667A73D9064}"/>
              </a:ext>
            </a:extLst>
          </p:cNvPr>
          <p:cNvSpPr txBox="1"/>
          <p:nvPr/>
        </p:nvSpPr>
        <p:spPr>
          <a:xfrm>
            <a:off x="1537085" y="5059236"/>
            <a:ext cx="4244589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Grado più comune è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Maggior parte dei nodi ha grado tra 1 e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5F527B-62AF-FA40-B2AD-0C7360EB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t="9744" r="5598" b="8196"/>
          <a:stretch/>
        </p:blipFill>
        <p:spPr bwMode="auto">
          <a:xfrm>
            <a:off x="1391070" y="1953379"/>
            <a:ext cx="9409860" cy="2951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565E80-E15C-DC2F-2113-62E5D90CB14A}"/>
              </a:ext>
            </a:extLst>
          </p:cNvPr>
          <p:cNvSpPr txBox="1"/>
          <p:nvPr/>
        </p:nvSpPr>
        <p:spPr>
          <a:xfrm>
            <a:off x="6848474" y="5059236"/>
            <a:ext cx="395245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Grado massimo è 33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Pochi nodi a grado alto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DE5AC0-49D2-D894-8231-9CE93F0A32CD}"/>
              </a:ext>
            </a:extLst>
          </p:cNvPr>
          <p:cNvSpPr txBox="1"/>
          <p:nvPr/>
        </p:nvSpPr>
        <p:spPr>
          <a:xfrm>
            <a:off x="1537087" y="5999195"/>
            <a:ext cx="926384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Si deduce la presenza di pochi hub e molti nodi foglia</a:t>
            </a:r>
          </a:p>
        </p:txBody>
      </p:sp>
    </p:spTree>
    <p:extLst>
      <p:ext uri="{BB962C8B-B14F-4D97-AF65-F5344CB8AC3E}">
        <p14:creationId xmlns:p14="http://schemas.microsoft.com/office/powerpoint/2010/main" val="28669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E1E41-914F-EB74-BCC9-B9B537A4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534D36-527D-1821-B365-1FC73691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nel dettaglio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B0549D-74F3-343A-5514-A8D59A9FF42A}"/>
              </a:ext>
            </a:extLst>
          </p:cNvPr>
          <p:cNvSpPr txBox="1"/>
          <p:nvPr/>
        </p:nvSpPr>
        <p:spPr>
          <a:xfrm>
            <a:off x="1835343" y="4521036"/>
            <a:ext cx="8521314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Tutte le distribuzioni sono molto skewed verso il basso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Betweenness ci permette di distinguere tra hub e nodi periferici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Closeness ha valori molto piccoli, caratteristico di una rete ad alta estensione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Clustering ed Eigenvector sembrano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PageRank ha la distribuzione più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1F36B1-AE4D-6948-0465-F4A325CFA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" t="15309" r="3909" b="4837"/>
          <a:stretch/>
        </p:blipFill>
        <p:spPr bwMode="auto">
          <a:xfrm>
            <a:off x="1390488" y="1580327"/>
            <a:ext cx="9962901" cy="2937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2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D323-7109-A817-B5DA-A03887B2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FC5FA-9216-5280-3A43-537DB38A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a confronto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D254A-B66B-B71A-7E3B-DEA12A126002}"/>
              </a:ext>
            </a:extLst>
          </p:cNvPr>
          <p:cNvSpPr txBox="1"/>
          <p:nvPr/>
        </p:nvSpPr>
        <p:spPr>
          <a:xfrm>
            <a:off x="1835343" y="4966306"/>
            <a:ext cx="85213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Degree, Betweenness e PageRank sono le più correlate fra loro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PageRank ed Eigenvector, sono molto correlate, in quanto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Clustering Coefficient è la meno correlata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402717-D9E7-C2FD-6800-2F3BEBDC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41" b="7541"/>
          <a:stretch/>
        </p:blipFill>
        <p:spPr bwMode="auto">
          <a:xfrm>
            <a:off x="1390488" y="1690596"/>
            <a:ext cx="9962901" cy="2937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6952316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594</TotalTime>
  <Words>757</Words>
  <Application>Microsoft Office PowerPoint</Application>
  <PresentationFormat>Widescreen</PresentationFormat>
  <Paragraphs>122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Franklin Gothic Book</vt:lpstr>
      <vt:lpstr>Ritaglio</vt:lpstr>
      <vt:lpstr>Transportation Network</vt:lpstr>
      <vt:lpstr>Presentazione dei GTFS</vt:lpstr>
      <vt:lpstr>GTFS: Cosa sono?</vt:lpstr>
      <vt:lpstr>GTFS: Quale ho scelto: Deutsche Bahn</vt:lpstr>
      <vt:lpstr>Analisi Strutturale</vt:lpstr>
      <vt:lpstr>Analisi: Metriche Adottate</vt:lpstr>
      <vt:lpstr>Analisi: Distribuzione del grado</vt:lpstr>
      <vt:lpstr>Analisi: Centrality nel dettaglio</vt:lpstr>
      <vt:lpstr>Analisi: Centrality a confronto</vt:lpstr>
      <vt:lpstr>Analisi: Centrality INDEX</vt:lpstr>
      <vt:lpstr>Analisi: Rete nel complesso</vt:lpstr>
      <vt:lpstr>Analisi: Mappa delle stazioni</vt:lpstr>
      <vt:lpstr>Simulazione di Attacco</vt:lpstr>
      <vt:lpstr>Attacco: Definizione e criteri</vt:lpstr>
      <vt:lpstr>Attacco: Simulazione Random</vt:lpstr>
      <vt:lpstr>Attacco: Simulazione Cent. Degree</vt:lpstr>
      <vt:lpstr>Attacco: Analisi complessiva</vt:lpstr>
      <vt:lpstr>Attacco: Conclusioni</vt:lpstr>
      <vt:lpstr>Conclusioni finali e Sviluppi futuri</vt:lpstr>
      <vt:lpstr>Conclusioni finali 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Sarcasm Detection </dc:title>
  <dc:creator>l.poli6@campus.unimib.it</dc:creator>
  <cp:lastModifiedBy>l.poli6@campus.unimib.it</cp:lastModifiedBy>
  <cp:revision>13</cp:revision>
  <dcterms:created xsi:type="dcterms:W3CDTF">2023-06-29T14:29:31Z</dcterms:created>
  <dcterms:modified xsi:type="dcterms:W3CDTF">2024-02-17T19:01:32Z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